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40"/>
  </p:notesMasterIdLst>
  <p:sldIdLst>
    <p:sldId id="256" r:id="rId2"/>
    <p:sldId id="511" r:id="rId3"/>
    <p:sldId id="533" r:id="rId4"/>
    <p:sldId id="539" r:id="rId5"/>
    <p:sldId id="540" r:id="rId6"/>
    <p:sldId id="543" r:id="rId7"/>
    <p:sldId id="538" r:id="rId8"/>
    <p:sldId id="542" r:id="rId9"/>
    <p:sldId id="544" r:id="rId10"/>
    <p:sldId id="545" r:id="rId11"/>
    <p:sldId id="577" r:id="rId12"/>
    <p:sldId id="535" r:id="rId13"/>
    <p:sldId id="534" r:id="rId14"/>
    <p:sldId id="547" r:id="rId15"/>
    <p:sldId id="578" r:id="rId16"/>
    <p:sldId id="579" r:id="rId17"/>
    <p:sldId id="581" r:id="rId18"/>
    <p:sldId id="537" r:id="rId19"/>
    <p:sldId id="580" r:id="rId20"/>
    <p:sldId id="546" r:id="rId21"/>
    <p:sldId id="541" r:id="rId22"/>
    <p:sldId id="550" r:id="rId23"/>
    <p:sldId id="551" r:id="rId24"/>
    <p:sldId id="548" r:id="rId25"/>
    <p:sldId id="549" r:id="rId26"/>
    <p:sldId id="552" r:id="rId27"/>
    <p:sldId id="553" r:id="rId28"/>
    <p:sldId id="557" r:id="rId29"/>
    <p:sldId id="554" r:id="rId30"/>
    <p:sldId id="558" r:id="rId31"/>
    <p:sldId id="555" r:id="rId32"/>
    <p:sldId id="561" r:id="rId33"/>
    <p:sldId id="562" r:id="rId34"/>
    <p:sldId id="563" r:id="rId35"/>
    <p:sldId id="564" r:id="rId36"/>
    <p:sldId id="565" r:id="rId37"/>
    <p:sldId id="559" r:id="rId38"/>
    <p:sldId id="5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98" autoAdjust="0"/>
    <p:restoredTop sz="93269" autoAdjust="0"/>
  </p:normalViewPr>
  <p:slideViewPr>
    <p:cSldViewPr snapToGrid="0">
      <p:cViewPr varScale="1">
        <p:scale>
          <a:sx n="103" d="100"/>
          <a:sy n="103" d="100"/>
        </p:scale>
        <p:origin x="114" y="16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18/11/2024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1</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18/11/2024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18/11/2024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18/11/2024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Prohibition_in_the_United_States#cite_note-69" TargetMode="External"/><Relationship Id="rId2" Type="http://schemas.openxmlformats.org/officeDocument/2006/relationships/hyperlink" Target="https://en.wikipedia.org/wiki/Washington_Monumen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2294" y="967263"/>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675172" y="3129014"/>
            <a:ext cx="9554083" cy="1126283"/>
          </a:xfrm>
        </p:spPr>
        <p:txBody>
          <a:bodyPr>
            <a:normAutofit lnSpcReduction="10000"/>
          </a:bodyPr>
          <a:lstStyle/>
          <a:p>
            <a:pPr algn="ctr"/>
            <a:r>
              <a:rPr lang="en-GB" sz="3200" dirty="0" smtClean="0">
                <a:latin typeface="Arial" panose="020B0604020202020204" pitchFamily="34" charset="0"/>
                <a:cs typeface="Arial" panose="020B0604020202020204" pitchFamily="34" charset="0"/>
              </a:rPr>
              <a:t>Talk 27: Roaring Twenties (1921-1929</a:t>
            </a:r>
            <a:r>
              <a:rPr lang="en-GB" sz="3200" dirty="0" smtClean="0">
                <a:latin typeface="Arial" panose="020B0604020202020204" pitchFamily="34" charset="0"/>
                <a:cs typeface="Arial" panose="020B0604020202020204" pitchFamily="34" charset="0"/>
              </a:rPr>
              <a:t>)</a:t>
            </a:r>
          </a:p>
          <a:p>
            <a:pPr algn="ctr"/>
            <a:r>
              <a:rPr lang="en-GB" sz="3200" dirty="0" smtClean="0">
                <a:latin typeface="Arial" panose="020B0604020202020204" pitchFamily="34" charset="0"/>
                <a:cs typeface="Arial" panose="020B0604020202020204" pitchFamily="34" charset="0"/>
              </a:rPr>
              <a:t>Part four</a:t>
            </a:r>
            <a:endParaRPr lang="en-GB" sz="3200" dirty="0" smtClean="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95485"/>
            <a:ext cx="10333037" cy="1280890"/>
          </a:xfrm>
        </p:spPr>
        <p:txBody>
          <a:bodyPr/>
          <a:lstStyle/>
          <a:p>
            <a:r>
              <a:rPr lang="en-GB" dirty="0" smtClean="0"/>
              <a:t>Speakeasies….10,000 in New York by 1926</a:t>
            </a:r>
            <a:br>
              <a:rPr lang="en-GB" dirty="0" smtClean="0"/>
            </a:br>
            <a:r>
              <a:rPr lang="en-GB" dirty="0" smtClean="0"/>
              <a:t>……collapse of enforcement</a:t>
            </a:r>
            <a:endParaRPr lang="en-GB" dirty="0"/>
          </a:p>
        </p:txBody>
      </p:sp>
      <p:pic>
        <p:nvPicPr>
          <p:cNvPr id="4" name="Picture 3"/>
          <p:cNvPicPr>
            <a:picLocks noChangeAspect="1"/>
          </p:cNvPicPr>
          <p:nvPr/>
        </p:nvPicPr>
        <p:blipFill>
          <a:blip r:embed="rId2"/>
          <a:stretch>
            <a:fillRect/>
          </a:stretch>
        </p:blipFill>
        <p:spPr>
          <a:xfrm>
            <a:off x="157740" y="1571625"/>
            <a:ext cx="12034260" cy="5390672"/>
          </a:xfrm>
          <a:prstGeom prst="rect">
            <a:avLst/>
          </a:prstGeom>
        </p:spPr>
      </p:pic>
    </p:spTree>
    <p:extLst>
      <p:ext uri="{BB962C8B-B14F-4D97-AF65-F5344CB8AC3E}">
        <p14:creationId xmlns:p14="http://schemas.microsoft.com/office/powerpoint/2010/main" val="2611832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4746" y="473503"/>
            <a:ext cx="8911687" cy="1280890"/>
          </a:xfrm>
        </p:spPr>
        <p:txBody>
          <a:bodyPr/>
          <a:lstStyle/>
          <a:p>
            <a:r>
              <a:rPr lang="en-GB" dirty="0" smtClean="0"/>
              <a:t>Political/ Social Impact</a:t>
            </a:r>
            <a:endParaRPr lang="en-GB" dirty="0"/>
          </a:p>
        </p:txBody>
      </p:sp>
      <p:sp>
        <p:nvSpPr>
          <p:cNvPr id="3" name="Content Placeholder 2"/>
          <p:cNvSpPr>
            <a:spLocks noGrp="1"/>
          </p:cNvSpPr>
          <p:nvPr>
            <p:ph idx="1"/>
          </p:nvPr>
        </p:nvSpPr>
        <p:spPr>
          <a:xfrm>
            <a:off x="0" y="1258645"/>
            <a:ext cx="12192000" cy="5599355"/>
          </a:xfrm>
        </p:spPr>
        <p:txBody>
          <a:bodyPr>
            <a:normAutofit/>
          </a:bodyPr>
          <a:lstStyle/>
          <a:p>
            <a:pPr lvl="1"/>
            <a:r>
              <a:rPr lang="en-GB" sz="2800" dirty="0">
                <a:latin typeface="Arial" panose="020B0604020202020204" pitchFamily="34" charset="0"/>
                <a:cs typeface="Arial" panose="020B0604020202020204" pitchFamily="34" charset="0"/>
              </a:rPr>
              <a:t>Conflict Religious, rural, populates vs urban, immigrant </a:t>
            </a:r>
            <a:r>
              <a:rPr lang="en-GB" sz="2800" dirty="0" smtClean="0">
                <a:latin typeface="Arial" panose="020B0604020202020204" pitchFamily="34" charset="0"/>
                <a:cs typeface="Arial" panose="020B0604020202020204" pitchFamily="34" charset="0"/>
              </a:rPr>
              <a:t>communities</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 Social division</a:t>
            </a:r>
          </a:p>
          <a:p>
            <a:pPr lvl="2"/>
            <a:r>
              <a:rPr lang="en-GB" sz="2800" dirty="0" smtClean="0">
                <a:latin typeface="Arial" panose="020B0604020202020204" pitchFamily="34" charset="0"/>
                <a:cs typeface="Arial" panose="020B0604020202020204" pitchFamily="34" charset="0"/>
              </a:rPr>
              <a:t>No/light enforcement for wealth</a:t>
            </a:r>
          </a:p>
          <a:p>
            <a:pPr lvl="2"/>
            <a:r>
              <a:rPr lang="en-GB" sz="2800" dirty="0" smtClean="0">
                <a:latin typeface="Arial" panose="020B0604020202020204" pitchFamily="34" charset="0"/>
                <a:cs typeface="Arial" panose="020B0604020202020204" pitchFamily="34" charset="0"/>
              </a:rPr>
              <a:t>Discrimination vs poor/minorities</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Crime </a:t>
            </a:r>
          </a:p>
          <a:p>
            <a:pPr lvl="2"/>
            <a:r>
              <a:rPr lang="en-GB" sz="2800" dirty="0" smtClean="0">
                <a:latin typeface="Arial" panose="020B0604020202020204" pitchFamily="34" charset="0"/>
                <a:cs typeface="Arial" panose="020B0604020202020204" pitchFamily="34" charset="0"/>
              </a:rPr>
              <a:t>Rise </a:t>
            </a:r>
            <a:r>
              <a:rPr lang="en-GB" sz="2800" dirty="0">
                <a:latin typeface="Arial" panose="020B0604020202020204" pitchFamily="34" charset="0"/>
                <a:cs typeface="Arial" panose="020B0604020202020204" pitchFamily="34" charset="0"/>
              </a:rPr>
              <a:t>of  wealthy and politically powerful crime lords ( Al Capone </a:t>
            </a:r>
            <a:r>
              <a:rPr lang="en-GB" sz="2800" dirty="0" smtClean="0">
                <a:latin typeface="Arial" panose="020B0604020202020204" pitchFamily="34" charset="0"/>
                <a:cs typeface="Arial" panose="020B0604020202020204" pitchFamily="34" charset="0"/>
              </a:rPr>
              <a:t>$1BN+ per year in earnings</a:t>
            </a:r>
            <a:endParaRPr lang="en-GB" sz="2800" dirty="0">
              <a:latin typeface="Arial" panose="020B0604020202020204" pitchFamily="34" charset="0"/>
              <a:cs typeface="Arial" panose="020B0604020202020204" pitchFamily="34" charset="0"/>
            </a:endParaRPr>
          </a:p>
          <a:p>
            <a:pPr lvl="2"/>
            <a:r>
              <a:rPr lang="en-GB" sz="2800" dirty="0">
                <a:latin typeface="Arial" panose="020B0604020202020204" pitchFamily="34" charset="0"/>
                <a:cs typeface="Arial" panose="020B0604020202020204" pitchFamily="34" charset="0"/>
              </a:rPr>
              <a:t>“State capture” by crime lords </a:t>
            </a:r>
            <a:r>
              <a:rPr lang="en-GB" sz="2800" dirty="0" smtClean="0">
                <a:latin typeface="Arial" panose="020B0604020202020204" pitchFamily="34" charset="0"/>
                <a:cs typeface="Arial" panose="020B0604020202020204" pitchFamily="34" charset="0"/>
              </a:rPr>
              <a:t>of cities: </a:t>
            </a:r>
            <a:r>
              <a:rPr lang="en-GB" sz="2800" dirty="0">
                <a:latin typeface="Arial" panose="020B0604020202020204" pitchFamily="34" charset="0"/>
                <a:cs typeface="Arial" panose="020B0604020202020204" pitchFamily="34" charset="0"/>
              </a:rPr>
              <a:t>Chicago, Detroit, Pittsburgh</a:t>
            </a:r>
          </a:p>
          <a:p>
            <a:pPr lvl="1"/>
            <a:endParaRPr lang="en-GB" sz="2800" dirty="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pPr marL="457200" lvl="1" indent="0">
              <a:buNone/>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2863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700" y="195485"/>
            <a:ext cx="8911687" cy="861790"/>
          </a:xfrm>
        </p:spPr>
        <p:txBody>
          <a:bodyPr/>
          <a:lstStyle/>
          <a:p>
            <a:pPr algn="ctr"/>
            <a:r>
              <a:rPr lang="en-GB" dirty="0" smtClean="0"/>
              <a:t>Invitation to Crime</a:t>
            </a:r>
            <a:endParaRPr lang="en-GB" dirty="0"/>
          </a:p>
        </p:txBody>
      </p:sp>
      <p:sp>
        <p:nvSpPr>
          <p:cNvPr id="3" name="Content Placeholder 2"/>
          <p:cNvSpPr>
            <a:spLocks noGrp="1"/>
          </p:cNvSpPr>
          <p:nvPr>
            <p:ph idx="1"/>
          </p:nvPr>
        </p:nvSpPr>
        <p:spPr>
          <a:xfrm>
            <a:off x="1654997" y="905435"/>
            <a:ext cx="9752012" cy="3257550"/>
          </a:xfrm>
        </p:spPr>
        <p:txBody>
          <a:bodyPr>
            <a:noAutofit/>
          </a:bodyPr>
          <a:lstStyle/>
          <a:p>
            <a:r>
              <a:rPr lang="en-GB" sz="2800" dirty="0" smtClean="0">
                <a:latin typeface="Arial" panose="020B0604020202020204" pitchFamily="34" charset="0"/>
                <a:cs typeface="Arial" panose="020B0604020202020204" pitchFamily="34" charset="0"/>
              </a:rPr>
              <a:t>Italian immigrant community</a:t>
            </a:r>
          </a:p>
          <a:p>
            <a:pPr lvl="1"/>
            <a:r>
              <a:rPr lang="en-GB" sz="2800" dirty="0">
                <a:latin typeface="Arial" panose="020B0604020202020204" pitchFamily="34" charset="0"/>
                <a:cs typeface="Arial" panose="020B0604020202020204" pitchFamily="34" charset="0"/>
              </a:rPr>
              <a:t>Closely linked, secret societies</a:t>
            </a:r>
          </a:p>
          <a:p>
            <a:pPr lvl="1"/>
            <a:r>
              <a:rPr lang="en-GB" sz="2800" dirty="0">
                <a:latin typeface="Arial" panose="020B0604020202020204" pitchFamily="34" charset="0"/>
                <a:cs typeface="Arial" panose="020B0604020202020204" pitchFamily="34" charset="0"/>
              </a:rPr>
              <a:t>Marginal jobs, self help, brothel, gambling, </a:t>
            </a:r>
            <a:r>
              <a:rPr lang="en-GB" sz="2800" dirty="0" smtClean="0">
                <a:latin typeface="Arial" panose="020B0604020202020204" pitchFamily="34" charset="0"/>
                <a:cs typeface="Arial" panose="020B0604020202020204" pitchFamily="34" charset="0"/>
              </a:rPr>
              <a:t>narcotics</a:t>
            </a:r>
          </a:p>
          <a:p>
            <a:pPr lvl="1"/>
            <a:r>
              <a:rPr lang="en-GB" sz="2800" dirty="0" smtClean="0">
                <a:latin typeface="Arial" panose="020B0604020202020204" pitchFamily="34" charset="0"/>
                <a:cs typeface="Arial" panose="020B0604020202020204" pitchFamily="34" charset="0"/>
              </a:rPr>
              <a:t>Self enforced, disciplined, </a:t>
            </a:r>
            <a:endParaRPr lang="en-GB" sz="2800" dirty="0">
              <a:latin typeface="Arial" panose="020B0604020202020204" pitchFamily="34" charset="0"/>
              <a:cs typeface="Arial" panose="020B0604020202020204" pitchFamily="34" charset="0"/>
            </a:endParaRPr>
          </a:p>
          <a:p>
            <a:pPr lvl="1"/>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Prohibition opportunity</a:t>
            </a:r>
          </a:p>
          <a:p>
            <a:pPr lvl="1"/>
            <a:r>
              <a:rPr lang="en-GB" sz="2800" dirty="0" smtClean="0">
                <a:latin typeface="Arial" panose="020B0604020202020204" pitchFamily="34" charset="0"/>
                <a:cs typeface="Arial" panose="020B0604020202020204" pitchFamily="34" charset="0"/>
              </a:rPr>
              <a:t>Cash business</a:t>
            </a:r>
          </a:p>
          <a:p>
            <a:pPr lvl="1"/>
            <a:r>
              <a:rPr lang="en-GB" sz="2800" dirty="0" smtClean="0">
                <a:latin typeface="Arial" panose="020B0604020202020204" pitchFamily="34" charset="0"/>
                <a:cs typeface="Arial" panose="020B0604020202020204" pitchFamily="34" charset="0"/>
              </a:rPr>
              <a:t>Public complicit/ political influence</a:t>
            </a:r>
          </a:p>
          <a:p>
            <a:pPr lvl="1"/>
            <a:r>
              <a:rPr lang="en-GB" sz="2800" dirty="0" smtClean="0">
                <a:latin typeface="Arial" panose="020B0604020202020204" pitchFamily="34" charset="0"/>
                <a:cs typeface="Arial" panose="020B0604020202020204" pitchFamily="34" charset="0"/>
              </a:rPr>
              <a:t>Logistics, smuggling Canada, Cuba</a:t>
            </a:r>
          </a:p>
          <a:p>
            <a:pPr lvl="1"/>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93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188" y="0"/>
            <a:ext cx="8911687" cy="1280890"/>
          </a:xfrm>
        </p:spPr>
        <p:txBody>
          <a:bodyPr/>
          <a:lstStyle/>
          <a:p>
            <a:pPr algn="ctr"/>
            <a:r>
              <a:rPr lang="en-GB" dirty="0" smtClean="0"/>
              <a:t>Alphonse Gabriel Capone</a:t>
            </a:r>
            <a:endParaRPr lang="en-GB" dirty="0"/>
          </a:p>
        </p:txBody>
      </p:sp>
      <p:sp>
        <p:nvSpPr>
          <p:cNvPr id="3" name="Content Placeholder 2"/>
          <p:cNvSpPr>
            <a:spLocks noGrp="1"/>
          </p:cNvSpPr>
          <p:nvPr>
            <p:ph idx="1"/>
          </p:nvPr>
        </p:nvSpPr>
        <p:spPr>
          <a:xfrm>
            <a:off x="7120036" y="684510"/>
            <a:ext cx="5191124" cy="2842462"/>
          </a:xfrm>
        </p:spPr>
        <p:txBody>
          <a:bodyPr>
            <a:normAutofit fontScale="25000" lnSpcReduction="20000"/>
          </a:bodyPr>
          <a:lstStyle/>
          <a:p>
            <a:r>
              <a:rPr lang="en-GB" sz="9600" dirty="0" smtClean="0">
                <a:latin typeface="Arial" panose="020B0604020202020204" pitchFamily="34" charset="0"/>
                <a:cs typeface="Arial" panose="020B0604020202020204" pitchFamily="34" charset="0"/>
              </a:rPr>
              <a:t>Born New York, Italian Immigrants</a:t>
            </a:r>
          </a:p>
          <a:p>
            <a:pPr marL="0" indent="0">
              <a:buNone/>
            </a:pPr>
            <a:r>
              <a:rPr lang="en-GB" sz="8000" dirty="0">
                <a:latin typeface="Arial" panose="020B0604020202020204" pitchFamily="34" charset="0"/>
                <a:cs typeface="Arial" panose="020B0604020202020204" pitchFamily="34" charset="0"/>
              </a:rPr>
              <a:t> </a:t>
            </a:r>
            <a:r>
              <a:rPr lang="en-GB" sz="8000" dirty="0" smtClean="0">
                <a:latin typeface="Arial" panose="020B0604020202020204" pitchFamily="34" charset="0"/>
                <a:cs typeface="Arial" panose="020B0604020202020204" pitchFamily="34" charset="0"/>
              </a:rPr>
              <a:t>  </a:t>
            </a:r>
          </a:p>
          <a:p>
            <a:r>
              <a:rPr lang="en-GB" sz="9600" dirty="0">
                <a:latin typeface="Arial" panose="020B0604020202020204" pitchFamily="34" charset="0"/>
                <a:cs typeface="Arial" panose="020B0604020202020204" pitchFamily="34" charset="0"/>
              </a:rPr>
              <a:t>Gang </a:t>
            </a:r>
            <a:r>
              <a:rPr lang="en-GB" sz="9600" dirty="0" smtClean="0">
                <a:latin typeface="Arial" panose="020B0604020202020204" pitchFamily="34" charset="0"/>
                <a:cs typeface="Arial" panose="020B0604020202020204" pitchFamily="34" charset="0"/>
              </a:rPr>
              <a:t>member, bodyguard</a:t>
            </a:r>
            <a:r>
              <a:rPr lang="en-GB" sz="9600" dirty="0">
                <a:latin typeface="Arial" panose="020B0604020202020204" pitchFamily="34" charset="0"/>
                <a:cs typeface="Arial" panose="020B0604020202020204" pitchFamily="34" charset="0"/>
              </a:rPr>
              <a:t>, moves to Chicago to work for …bouncer at </a:t>
            </a:r>
            <a:r>
              <a:rPr lang="en-GB" sz="9600" dirty="0" smtClean="0">
                <a:latin typeface="Arial" panose="020B0604020202020204" pitchFamily="34" charset="0"/>
                <a:cs typeface="Arial" panose="020B0604020202020204" pitchFamily="34" charset="0"/>
              </a:rPr>
              <a:t>brothel, </a:t>
            </a:r>
            <a:r>
              <a:rPr lang="en-GB" sz="9600" dirty="0">
                <a:latin typeface="Arial" panose="020B0604020202020204" pitchFamily="34" charset="0"/>
                <a:cs typeface="Arial" panose="020B0604020202020204" pitchFamily="34" charset="0"/>
              </a:rPr>
              <a:t>promoted by boss</a:t>
            </a:r>
          </a:p>
          <a:p>
            <a:endParaRPr lang="en-GB" sz="9600" dirty="0">
              <a:latin typeface="Arial" panose="020B0604020202020204" pitchFamily="34" charset="0"/>
              <a:cs typeface="Arial" panose="020B0604020202020204" pitchFamily="34" charset="0"/>
            </a:endParaRPr>
          </a:p>
          <a:p>
            <a:r>
              <a:rPr lang="en-GB" sz="9600" dirty="0" smtClean="0">
                <a:latin typeface="Arial" panose="020B0604020202020204" pitchFamily="34" charset="0"/>
                <a:cs typeface="Arial" panose="020B0604020202020204" pitchFamily="34" charset="0"/>
              </a:rPr>
              <a:t>Organises distribution of spirits from Canada, bootlegging’</a:t>
            </a:r>
          </a:p>
          <a:p>
            <a:pPr marL="0" indent="0">
              <a:buNone/>
            </a:pPr>
            <a:endParaRPr lang="en-GB" sz="8000" dirty="0">
              <a:latin typeface="Arial" panose="020B0604020202020204" pitchFamily="34" charset="0"/>
              <a:cs typeface="Arial" panose="020B0604020202020204" pitchFamily="34" charset="0"/>
            </a:endParaRPr>
          </a:p>
          <a:p>
            <a:r>
              <a:rPr lang="en-GB" sz="9600" dirty="0">
                <a:latin typeface="Arial" panose="020B0604020202020204" pitchFamily="34" charset="0"/>
                <a:cs typeface="Arial" panose="020B0604020202020204" pitchFamily="34" charset="0"/>
              </a:rPr>
              <a:t>Responsible for deaths of more than </a:t>
            </a:r>
            <a:r>
              <a:rPr lang="en-GB" sz="9600" dirty="0" smtClean="0">
                <a:latin typeface="Arial" panose="020B0604020202020204" pitchFamily="34" charset="0"/>
                <a:cs typeface="Arial" panose="020B0604020202020204" pitchFamily="34" charset="0"/>
              </a:rPr>
              <a:t>100 ,rivals </a:t>
            </a:r>
            <a:r>
              <a:rPr lang="en-GB" sz="9600" dirty="0">
                <a:latin typeface="Arial" panose="020B0604020202020204" pitchFamily="34" charset="0"/>
                <a:cs typeface="Arial" panose="020B0604020202020204" pitchFamily="34" charset="0"/>
              </a:rPr>
              <a:t>across Chicago, personally batters to death 5 captured rivals</a:t>
            </a:r>
          </a:p>
          <a:p>
            <a:pPr marL="0" indent="0">
              <a:buNone/>
            </a:pPr>
            <a:endParaRPr lang="en-GB" sz="8000" dirty="0">
              <a:latin typeface="Arial" panose="020B0604020202020204" pitchFamily="34" charset="0"/>
              <a:cs typeface="Arial" panose="020B0604020202020204" pitchFamily="34" charset="0"/>
            </a:endParaRPr>
          </a:p>
          <a:p>
            <a:r>
              <a:rPr lang="en-GB" sz="9600" dirty="0" smtClean="0">
                <a:latin typeface="Arial" panose="020B0604020202020204" pitchFamily="34" charset="0"/>
                <a:cs typeface="Arial" panose="020B0604020202020204" pitchFamily="34" charset="0"/>
              </a:rPr>
              <a:t>Jailed for tax evasion, never found guilty of murder ….dies of syphilis on release from prison due to income tax evasion</a:t>
            </a:r>
            <a:endParaRPr lang="en-GB" sz="9600" dirty="0">
              <a:latin typeface="Arial" panose="020B0604020202020204" pitchFamily="34" charset="0"/>
              <a:cs typeface="Arial" panose="020B0604020202020204" pitchFamily="34" charset="0"/>
            </a:endParaRPr>
          </a:p>
          <a:p>
            <a:pPr marL="0" indent="0">
              <a:buNone/>
            </a:pPr>
            <a:endParaRPr lang="en-GB" sz="8000" dirty="0" smtClean="0">
              <a:latin typeface="Arial" panose="020B0604020202020204" pitchFamily="34" charset="0"/>
              <a:cs typeface="Arial" panose="020B0604020202020204" pitchFamily="34" charset="0"/>
            </a:endParaRPr>
          </a:p>
          <a:p>
            <a:pPr marL="0" indent="0">
              <a:buNone/>
            </a:pPr>
            <a:endParaRPr lang="en-GB" sz="8000" dirty="0">
              <a:latin typeface="Arial" panose="020B0604020202020204" pitchFamily="34" charset="0"/>
              <a:cs typeface="Arial" panose="020B0604020202020204" pitchFamily="34" charset="0"/>
            </a:endParaRPr>
          </a:p>
          <a:p>
            <a:pPr marL="0" indent="0">
              <a:buNone/>
            </a:pPr>
            <a:endParaRPr lang="en-GB" dirty="0" smtClean="0"/>
          </a:p>
          <a:p>
            <a:pPr marL="0" indent="0">
              <a:buNone/>
            </a:pPr>
            <a:endParaRPr lang="en-GB" dirty="0"/>
          </a:p>
          <a:p>
            <a:pPr marL="0" indent="0">
              <a:buNone/>
            </a:pPr>
            <a:r>
              <a:rPr lang="en-GB" dirty="0" smtClean="0"/>
              <a:t>E</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endParaRPr lang="en-GB" dirty="0" smtClean="0"/>
          </a:p>
          <a:p>
            <a:endParaRPr lang="en-GB" dirty="0"/>
          </a:p>
        </p:txBody>
      </p:sp>
      <p:pic>
        <p:nvPicPr>
          <p:cNvPr id="4" name="Picture 3"/>
          <p:cNvPicPr>
            <a:picLocks noChangeAspect="1"/>
          </p:cNvPicPr>
          <p:nvPr/>
        </p:nvPicPr>
        <p:blipFill>
          <a:blip r:embed="rId2"/>
          <a:stretch>
            <a:fillRect/>
          </a:stretch>
        </p:blipFill>
        <p:spPr>
          <a:xfrm>
            <a:off x="0" y="1524000"/>
            <a:ext cx="6953250" cy="5333999"/>
          </a:xfrm>
          <a:prstGeom prst="rect">
            <a:avLst/>
          </a:prstGeom>
        </p:spPr>
      </p:pic>
      <p:sp>
        <p:nvSpPr>
          <p:cNvPr id="5" name="TextBox 4"/>
          <p:cNvSpPr txBox="1"/>
          <p:nvPr/>
        </p:nvSpPr>
        <p:spPr>
          <a:xfrm>
            <a:off x="1993415" y="937708"/>
            <a:ext cx="4283545"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Al Capone 1899-1947 </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4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678" y="0"/>
            <a:ext cx="8911687" cy="1280890"/>
          </a:xfrm>
        </p:spPr>
        <p:txBody>
          <a:bodyPr/>
          <a:lstStyle/>
          <a:p>
            <a:pPr algn="ctr"/>
            <a:r>
              <a:rPr lang="en-GB" dirty="0"/>
              <a:t>A</a:t>
            </a:r>
            <a:r>
              <a:rPr lang="en-GB" dirty="0" smtClean="0"/>
              <a:t> family man</a:t>
            </a:r>
            <a:endParaRPr lang="en-GB" dirty="0"/>
          </a:p>
        </p:txBody>
      </p:sp>
      <p:pic>
        <p:nvPicPr>
          <p:cNvPr id="4" name="Picture 3"/>
          <p:cNvPicPr>
            <a:picLocks noChangeAspect="1"/>
          </p:cNvPicPr>
          <p:nvPr/>
        </p:nvPicPr>
        <p:blipFill>
          <a:blip r:embed="rId2"/>
          <a:stretch>
            <a:fillRect/>
          </a:stretch>
        </p:blipFill>
        <p:spPr>
          <a:xfrm>
            <a:off x="19050" y="814077"/>
            <a:ext cx="12172950" cy="6043923"/>
          </a:xfrm>
          <a:prstGeom prst="rect">
            <a:avLst/>
          </a:prstGeom>
        </p:spPr>
      </p:pic>
    </p:spTree>
    <p:extLst>
      <p:ext uri="{BB962C8B-B14F-4D97-AF65-F5344CB8AC3E}">
        <p14:creationId xmlns:p14="http://schemas.microsoft.com/office/powerpoint/2010/main" val="2658533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4" y="269108"/>
            <a:ext cx="11081656" cy="1280890"/>
          </a:xfrm>
        </p:spPr>
        <p:txBody>
          <a:bodyPr/>
          <a:lstStyle/>
          <a:p>
            <a:r>
              <a:rPr lang="en-GB" dirty="0" smtClean="0"/>
              <a:t>And  celebrity…..at World Series Baseball game</a:t>
            </a:r>
            <a:endParaRPr lang="en-GB" dirty="0"/>
          </a:p>
        </p:txBody>
      </p:sp>
      <p:pic>
        <p:nvPicPr>
          <p:cNvPr id="1026" name="Picture 2" descr="Al Capone at Charity Ballg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28" y="908959"/>
            <a:ext cx="11849958" cy="5249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8899" y="6316825"/>
            <a:ext cx="5698996"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There was also a dark side</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2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127" y="215320"/>
            <a:ext cx="11074307" cy="1280890"/>
          </a:xfrm>
        </p:spPr>
        <p:txBody>
          <a:bodyPr/>
          <a:lstStyle/>
          <a:p>
            <a:r>
              <a:rPr lang="en-GB" dirty="0" smtClean="0"/>
              <a:t>The rewards of crime (Capone’s Florida retreat)</a:t>
            </a:r>
            <a:endParaRPr lang="en-GB" dirty="0"/>
          </a:p>
        </p:txBody>
      </p:sp>
      <p:pic>
        <p:nvPicPr>
          <p:cNvPr id="2050" name="Picture 2" descr="Al Capone's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4" y="1118796"/>
            <a:ext cx="13485121" cy="588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01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551" y="166909"/>
            <a:ext cx="10450285" cy="1280890"/>
          </a:xfrm>
        </p:spPr>
        <p:txBody>
          <a:bodyPr/>
          <a:lstStyle/>
          <a:p>
            <a:r>
              <a:rPr lang="en-GB" dirty="0" smtClean="0"/>
              <a:t>Removal of former boss ..Frankie Vale 1928)</a:t>
            </a:r>
            <a:endParaRPr lang="en-GB" dirty="0"/>
          </a:p>
        </p:txBody>
      </p:sp>
      <p:pic>
        <p:nvPicPr>
          <p:cNvPr id="6" name="Picture 5"/>
          <p:cNvPicPr>
            <a:picLocks noChangeAspect="1"/>
          </p:cNvPicPr>
          <p:nvPr/>
        </p:nvPicPr>
        <p:blipFill>
          <a:blip r:embed="rId2"/>
          <a:stretch>
            <a:fillRect/>
          </a:stretch>
        </p:blipFill>
        <p:spPr>
          <a:xfrm>
            <a:off x="321433" y="1296955"/>
            <a:ext cx="11870567" cy="5628306"/>
          </a:xfrm>
          <a:prstGeom prst="rect">
            <a:avLst/>
          </a:prstGeom>
        </p:spPr>
      </p:pic>
    </p:spTree>
    <p:extLst>
      <p:ext uri="{BB962C8B-B14F-4D97-AF65-F5344CB8AC3E}">
        <p14:creationId xmlns:p14="http://schemas.microsoft.com/office/powerpoint/2010/main" val="1534883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096" y="117380"/>
            <a:ext cx="10138492" cy="1280890"/>
          </a:xfrm>
        </p:spPr>
        <p:txBody>
          <a:bodyPr/>
          <a:lstStyle/>
          <a:p>
            <a:r>
              <a:rPr lang="en-GB" dirty="0" smtClean="0"/>
              <a:t>And rivals …the truce meeting that wasn’t…St Valentines Day Massacre 1928</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6955"/>
            <a:ext cx="12192000" cy="563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241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229" y="269107"/>
            <a:ext cx="8911687" cy="1280890"/>
          </a:xfrm>
        </p:spPr>
        <p:txBody>
          <a:bodyPr/>
          <a:lstStyle/>
          <a:p>
            <a:pPr algn="ctr"/>
            <a:r>
              <a:rPr lang="en-GB" dirty="0" smtClean="0"/>
              <a:t>Al Capone quotes</a:t>
            </a:r>
            <a:endParaRPr lang="en-GB" dirty="0"/>
          </a:p>
        </p:txBody>
      </p:sp>
      <p:sp>
        <p:nvSpPr>
          <p:cNvPr id="3" name="Content Placeholder 2"/>
          <p:cNvSpPr>
            <a:spLocks noGrp="1"/>
          </p:cNvSpPr>
          <p:nvPr>
            <p:ph idx="1"/>
          </p:nvPr>
        </p:nvSpPr>
        <p:spPr>
          <a:xfrm>
            <a:off x="365760" y="2004508"/>
            <a:ext cx="11704319" cy="3777622"/>
          </a:xfrm>
        </p:spPr>
        <p:txBody>
          <a:bodyPr>
            <a:noAutofit/>
          </a:bodyPr>
          <a:lstStyle/>
          <a:p>
            <a:r>
              <a:rPr lang="en-GB" sz="2400" dirty="0">
                <a:latin typeface="Arial" panose="020B0604020202020204" pitchFamily="34" charset="0"/>
                <a:cs typeface="Arial" panose="020B0604020202020204" pitchFamily="34" charset="0"/>
              </a:rPr>
              <a:t>You accomplish more with a smile, a handshake, and a gun than you do with just a smile and a handshake</a:t>
            </a:r>
            <a:r>
              <a:rPr lang="en-GB" sz="2400" dirty="0" smtClean="0">
                <a:latin typeface="Arial" panose="020B0604020202020204" pitchFamily="34" charset="0"/>
                <a:cs typeface="Arial" panose="020B0604020202020204" pitchFamily="34" charset="0"/>
              </a:rPr>
              <a:t>.</a:t>
            </a: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I'm a kind person, I'm kind to everyone, but if you are unkind to me, then kindness is not what you'll remember me </a:t>
            </a:r>
            <a:r>
              <a:rPr lang="en-GB" sz="2400" dirty="0" smtClean="0">
                <a:latin typeface="Arial" panose="020B0604020202020204" pitchFamily="34" charset="0"/>
                <a:cs typeface="Arial" panose="020B0604020202020204" pitchFamily="34" charset="0"/>
              </a:rPr>
              <a:t>for</a:t>
            </a: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Some call it bootlegging. Some call it racketeering. I call it a business.</a:t>
            </a:r>
          </a:p>
        </p:txBody>
      </p:sp>
    </p:spTree>
    <p:extLst>
      <p:ext uri="{BB962C8B-B14F-4D97-AF65-F5344CB8AC3E}">
        <p14:creationId xmlns:p14="http://schemas.microsoft.com/office/powerpoint/2010/main" val="694775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000" y="3281585"/>
            <a:ext cx="8911687" cy="1280890"/>
          </a:xfrm>
        </p:spPr>
        <p:txBody>
          <a:bodyPr/>
          <a:lstStyle/>
          <a:p>
            <a:r>
              <a:rPr lang="en-GB" dirty="0" smtClean="0"/>
              <a:t>Gangsterism ….problems of prohibition</a:t>
            </a:r>
            <a:endParaRPr lang="en-GB" dirty="0"/>
          </a:p>
        </p:txBody>
      </p:sp>
    </p:spTree>
    <p:extLst>
      <p:ext uri="{BB962C8B-B14F-4D97-AF65-F5344CB8AC3E}">
        <p14:creationId xmlns:p14="http://schemas.microsoft.com/office/powerpoint/2010/main" val="15949442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775" y="243498"/>
            <a:ext cx="11243387" cy="1280890"/>
          </a:xfrm>
        </p:spPr>
        <p:txBody>
          <a:bodyPr>
            <a:normAutofit/>
          </a:bodyPr>
          <a:lstStyle/>
          <a:p>
            <a:r>
              <a:rPr lang="en-GB" sz="2800" dirty="0" smtClean="0">
                <a:latin typeface="Arial" panose="020B0604020202020204" pitchFamily="34" charset="0"/>
                <a:cs typeface="Arial" panose="020B0604020202020204" pitchFamily="34" charset="0"/>
              </a:rPr>
              <a:t>Mobsters …Lucky Luciano. Legs Ed Diamond, Fatty Walsh, …’celebrities” ……..glamorous, lethal, and ruthless</a:t>
            </a:r>
            <a:endParaRPr lang="en-GB"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76212" y="1390650"/>
            <a:ext cx="12015788" cy="5467350"/>
          </a:xfrm>
          <a:prstGeom prst="rect">
            <a:avLst/>
          </a:prstGeom>
        </p:spPr>
      </p:pic>
    </p:spTree>
    <p:extLst>
      <p:ext uri="{BB962C8B-B14F-4D97-AF65-F5344CB8AC3E}">
        <p14:creationId xmlns:p14="http://schemas.microsoft.com/office/powerpoint/2010/main" val="1086368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450" y="166910"/>
            <a:ext cx="8911687" cy="1280890"/>
          </a:xfrm>
        </p:spPr>
        <p:txBody>
          <a:bodyPr/>
          <a:lstStyle/>
          <a:p>
            <a:pPr algn="ctr"/>
            <a:r>
              <a:rPr lang="en-GB" dirty="0" smtClean="0"/>
              <a:t>Prohibition and Crime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20022003"/>
              </p:ext>
            </p:extLst>
          </p:nvPr>
        </p:nvGraphicFramePr>
        <p:xfrm>
          <a:off x="1685926" y="1581150"/>
          <a:ext cx="6991350" cy="2286000"/>
        </p:xfrm>
        <a:graphic>
          <a:graphicData uri="http://schemas.openxmlformats.org/drawingml/2006/table">
            <a:tbl>
              <a:tblPr firstRow="1" bandRow="1">
                <a:tableStyleId>{5C22544A-7EE6-4342-B048-85BDC9FD1C3A}</a:tableStyleId>
              </a:tblPr>
              <a:tblGrid>
                <a:gridCol w="2330450">
                  <a:extLst>
                    <a:ext uri="{9D8B030D-6E8A-4147-A177-3AD203B41FA5}">
                      <a16:colId xmlns:a16="http://schemas.microsoft.com/office/drawing/2014/main" val="2263884998"/>
                    </a:ext>
                  </a:extLst>
                </a:gridCol>
                <a:gridCol w="1805279">
                  <a:extLst>
                    <a:ext uri="{9D8B030D-6E8A-4147-A177-3AD203B41FA5}">
                      <a16:colId xmlns:a16="http://schemas.microsoft.com/office/drawing/2014/main" val="1095124429"/>
                    </a:ext>
                  </a:extLst>
                </a:gridCol>
                <a:gridCol w="2855621">
                  <a:extLst>
                    <a:ext uri="{9D8B030D-6E8A-4147-A177-3AD203B41FA5}">
                      <a16:colId xmlns:a16="http://schemas.microsoft.com/office/drawing/2014/main" val="1905481782"/>
                    </a:ext>
                  </a:extLst>
                </a:gridCol>
              </a:tblGrid>
              <a:tr h="370840">
                <a:tc>
                  <a:txBody>
                    <a:bodyPr/>
                    <a:lstStyle/>
                    <a:p>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USA</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UK</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3351917"/>
                  </a:ext>
                </a:extLst>
              </a:tr>
              <a:tr h="370840">
                <a:tc>
                  <a:txBody>
                    <a:bodyPr/>
                    <a:lstStyle/>
                    <a:p>
                      <a:pPr algn="ctr"/>
                      <a:r>
                        <a:rPr lang="en-GB" sz="2400" dirty="0" smtClean="0">
                          <a:latin typeface="Arial" panose="020B0604020202020204" pitchFamily="34" charset="0"/>
                          <a:cs typeface="Arial" panose="020B0604020202020204" pitchFamily="34" charset="0"/>
                        </a:rPr>
                        <a:t>1900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1.2</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6200732"/>
                  </a:ext>
                </a:extLst>
              </a:tr>
              <a:tr h="370840">
                <a:tc>
                  <a:txBody>
                    <a:bodyPr/>
                    <a:lstStyle/>
                    <a:p>
                      <a:pPr algn="ctr"/>
                      <a:r>
                        <a:rPr lang="en-GB" sz="2400" dirty="0" smtClean="0">
                          <a:latin typeface="Arial" panose="020B0604020202020204" pitchFamily="34" charset="0"/>
                          <a:cs typeface="Arial" panose="020B0604020202020204" pitchFamily="34" charset="0"/>
                        </a:rPr>
                        <a:t>1920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5.0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1.3</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8610901"/>
                  </a:ext>
                </a:extLst>
              </a:tr>
              <a:tr h="370840">
                <a:tc>
                  <a:txBody>
                    <a:bodyPr/>
                    <a:lstStyle/>
                    <a:p>
                      <a:pPr algn="ctr"/>
                      <a:r>
                        <a:rPr lang="en-GB" sz="2400" dirty="0" smtClean="0">
                          <a:latin typeface="Arial" panose="020B0604020202020204" pitchFamily="34" charset="0"/>
                          <a:cs typeface="Arial" panose="020B0604020202020204" pitchFamily="34" charset="0"/>
                        </a:rPr>
                        <a:t>1930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9.0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1.2</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78917904"/>
                  </a:ext>
                </a:extLst>
              </a:tr>
              <a:tr h="370840">
                <a:tc>
                  <a:txBody>
                    <a:bodyPr/>
                    <a:lstStyle/>
                    <a:p>
                      <a:pPr algn="ctr"/>
                      <a:r>
                        <a:rPr lang="en-GB" sz="2400" dirty="0" smtClean="0">
                          <a:latin typeface="Arial" panose="020B0604020202020204" pitchFamily="34" charset="0"/>
                          <a:cs typeface="Arial" panose="020B0604020202020204" pitchFamily="34" charset="0"/>
                        </a:rPr>
                        <a:t>2023</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6.0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1.1</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95996436"/>
                  </a:ext>
                </a:extLst>
              </a:tr>
            </a:tbl>
          </a:graphicData>
        </a:graphic>
      </p:graphicFrame>
      <p:sp>
        <p:nvSpPr>
          <p:cNvPr id="5" name="TextBox 4"/>
          <p:cNvSpPr txBox="1"/>
          <p:nvPr/>
        </p:nvSpPr>
        <p:spPr>
          <a:xfrm>
            <a:off x="3571875" y="1000125"/>
            <a:ext cx="4511171"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Homicides per 100,000 </a:t>
            </a:r>
            <a:endParaRPr lang="en-GB" sz="3200" dirty="0">
              <a:latin typeface="Arial" panose="020B0604020202020204" pitchFamily="34" charset="0"/>
              <a:cs typeface="Arial" panose="020B0604020202020204" pitchFamily="34" charset="0"/>
            </a:endParaRPr>
          </a:p>
        </p:txBody>
      </p:sp>
      <p:sp>
        <p:nvSpPr>
          <p:cNvPr id="6" name="TextBox 5"/>
          <p:cNvSpPr txBox="1"/>
          <p:nvPr/>
        </p:nvSpPr>
        <p:spPr>
          <a:xfrm>
            <a:off x="1156221" y="4238738"/>
            <a:ext cx="9924154"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Some context…Prohibition…..no ‘civilians or families ” killed</a:t>
            </a:r>
          </a:p>
          <a:p>
            <a:r>
              <a:rPr lang="en-GB" sz="2400" dirty="0" smtClean="0">
                <a:latin typeface="Arial" panose="020B0604020202020204" pitchFamily="34" charset="0"/>
                <a:cs typeface="Arial" panose="020B0604020202020204" pitchFamily="34" charset="0"/>
              </a:rPr>
              <a:t>During 2023 : .Jamaica …53/100,000,  …. Mexico 26/100,000</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985333" y="5657671"/>
            <a:ext cx="12761827" cy="138499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t>
            </a:r>
            <a:r>
              <a:rPr lang="en-GB" sz="2800" dirty="0" smtClean="0">
                <a:latin typeface="Arial" panose="020B0604020202020204" pitchFamily="34" charset="0"/>
                <a:cs typeface="Arial" panose="020B0604020202020204" pitchFamily="34" charset="0"/>
              </a:rPr>
              <a:t>Shadow economy” grows to $15n per year, 20% of entire economy</a:t>
            </a:r>
          </a:p>
          <a:p>
            <a:r>
              <a:rPr lang="en-GB" sz="2800" dirty="0" smtClean="0">
                <a:latin typeface="Arial" panose="020B0604020202020204" pitchFamily="34" charset="0"/>
                <a:cs typeface="Arial" panose="020B0604020202020204" pitchFamily="34" charset="0"/>
              </a:rPr>
              <a:t>Crime organisations “take over” several city governments (Chicago, Pittsburgh)</a:t>
            </a:r>
          </a:p>
          <a:p>
            <a:r>
              <a:rPr lang="en-GB" sz="2800" dirty="0" smtClean="0">
                <a:latin typeface="Arial" panose="020B0604020202020204" pitchFamily="34" charset="0"/>
                <a:cs typeface="Arial" panose="020B0604020202020204" pitchFamily="34" charset="0"/>
              </a:rPr>
              <a:t>…contaminate unions, docks, trucking industries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3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7175" y="3176810"/>
            <a:ext cx="8911687" cy="1280890"/>
          </a:xfrm>
        </p:spPr>
        <p:txBody>
          <a:bodyPr/>
          <a:lstStyle/>
          <a:p>
            <a:r>
              <a:rPr lang="en-GB" dirty="0" smtClean="0"/>
              <a:t>Meanwhile the economy booms</a:t>
            </a:r>
            <a:endParaRPr lang="en-GB" dirty="0"/>
          </a:p>
        </p:txBody>
      </p:sp>
    </p:spTree>
    <p:extLst>
      <p:ext uri="{BB962C8B-B14F-4D97-AF65-F5344CB8AC3E}">
        <p14:creationId xmlns:p14="http://schemas.microsoft.com/office/powerpoint/2010/main" val="4142372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093" y="0"/>
            <a:ext cx="10102883" cy="1280890"/>
          </a:xfrm>
        </p:spPr>
        <p:txBody>
          <a:bodyPr>
            <a:normAutofit/>
          </a:bodyPr>
          <a:lstStyle/>
          <a:p>
            <a:r>
              <a:rPr lang="en-GB" dirty="0" smtClean="0"/>
              <a:t>The Consumer Society</a:t>
            </a:r>
            <a:br>
              <a:rPr lang="en-GB" dirty="0" smtClean="0"/>
            </a:br>
            <a:r>
              <a:rPr lang="en-GB" dirty="0" smtClean="0"/>
              <a:t>…”Buy now pay later” culture emerges</a:t>
            </a:r>
            <a:endParaRPr lang="en-GB" dirty="0"/>
          </a:p>
        </p:txBody>
      </p:sp>
      <p:sp>
        <p:nvSpPr>
          <p:cNvPr id="3" name="Content Placeholder 2"/>
          <p:cNvSpPr>
            <a:spLocks noGrp="1"/>
          </p:cNvSpPr>
          <p:nvPr>
            <p:ph idx="1"/>
          </p:nvPr>
        </p:nvSpPr>
        <p:spPr>
          <a:xfrm>
            <a:off x="838764" y="1339396"/>
            <a:ext cx="62396869" cy="4924425"/>
          </a:xfrm>
        </p:spPr>
        <p:txBody>
          <a:bodyPr>
            <a:normAutofit fontScale="92500" lnSpcReduction="10000"/>
          </a:bodyPr>
          <a:lstStyle/>
          <a:p>
            <a:r>
              <a:rPr lang="en-GB" sz="2400" dirty="0" smtClean="0">
                <a:latin typeface="Arial" panose="020B0604020202020204" pitchFamily="34" charset="0"/>
                <a:cs typeface="Arial" panose="020B0604020202020204" pitchFamily="34" charset="0"/>
              </a:rPr>
              <a:t>New Media</a:t>
            </a:r>
          </a:p>
          <a:p>
            <a:pPr lvl="1"/>
            <a:r>
              <a:rPr lang="en-GB" sz="2400" dirty="0" smtClean="0">
                <a:latin typeface="Arial" panose="020B0604020202020204" pitchFamily="34" charset="0"/>
                <a:cs typeface="Arial" panose="020B0604020202020204" pitchFamily="34" charset="0"/>
              </a:rPr>
              <a:t>Radio</a:t>
            </a:r>
          </a:p>
          <a:p>
            <a:pPr lvl="1"/>
            <a:r>
              <a:rPr lang="en-GB" sz="2400" dirty="0" smtClean="0">
                <a:latin typeface="Arial" panose="020B0604020202020204" pitchFamily="34" charset="0"/>
                <a:cs typeface="Arial" panose="020B0604020202020204" pitchFamily="34" charset="0"/>
              </a:rPr>
              <a:t>Bill boards…..response to cars</a:t>
            </a:r>
          </a:p>
          <a:p>
            <a:pPr lvl="1"/>
            <a:r>
              <a:rPr lang="en-GB" sz="2400" dirty="0" smtClean="0">
                <a:latin typeface="Arial" panose="020B0604020202020204" pitchFamily="34" charset="0"/>
                <a:cs typeface="Arial" panose="020B0604020202020204" pitchFamily="34" charset="0"/>
              </a:rPr>
              <a:t>Movies</a:t>
            </a:r>
          </a:p>
          <a:p>
            <a:pPr lvl="1"/>
            <a:r>
              <a:rPr lang="en-GB" sz="2400" dirty="0" smtClean="0">
                <a:latin typeface="Arial" panose="020B0604020202020204" pitchFamily="34" charset="0"/>
                <a:cs typeface="Arial" panose="020B0604020202020204" pitchFamily="34" charset="0"/>
              </a:rPr>
              <a:t>Consumer catalogues</a:t>
            </a: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New Financing methods</a:t>
            </a:r>
            <a:endParaRPr lang="en-GB" sz="24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Ford Weekly payment scheme….abandoned</a:t>
            </a:r>
          </a:p>
          <a:p>
            <a:pPr lvl="1"/>
            <a:r>
              <a:rPr lang="en-GB" sz="2400" dirty="0" smtClean="0">
                <a:latin typeface="Arial" panose="020B0604020202020204" pitchFamily="34" charset="0"/>
                <a:cs typeface="Arial" panose="020B0604020202020204" pitchFamily="34" charset="0"/>
              </a:rPr>
              <a:t>General </a:t>
            </a:r>
            <a:r>
              <a:rPr lang="en-GB" sz="2400" dirty="0">
                <a:latin typeface="Arial" panose="020B0604020202020204" pitchFamily="34" charset="0"/>
                <a:cs typeface="Arial" panose="020B0604020202020204" pitchFamily="34" charset="0"/>
              </a:rPr>
              <a:t>Motors </a:t>
            </a:r>
            <a:r>
              <a:rPr lang="en-GB" sz="2400" dirty="0" smtClean="0">
                <a:latin typeface="Arial" panose="020B0604020202020204" pitchFamily="34" charset="0"/>
                <a:cs typeface="Arial" panose="020B0604020202020204" pitchFamily="34" charset="0"/>
              </a:rPr>
              <a:t>Instalment </a:t>
            </a:r>
            <a:r>
              <a:rPr lang="en-GB" sz="2400" dirty="0">
                <a:latin typeface="Arial" panose="020B0604020202020204" pitchFamily="34" charset="0"/>
                <a:cs typeface="Arial" panose="020B0604020202020204" pitchFamily="34" charset="0"/>
              </a:rPr>
              <a:t>plan….GM lends money to buy car</a:t>
            </a:r>
          </a:p>
          <a:p>
            <a:pPr lvl="1"/>
            <a:r>
              <a:rPr lang="en-GB" sz="2400" dirty="0" smtClean="0">
                <a:latin typeface="Arial" panose="020B0604020202020204" pitchFamily="34" charset="0"/>
                <a:cs typeface="Arial" panose="020B0604020202020204" pitchFamily="34" charset="0"/>
              </a:rPr>
              <a:t>Introduction of instalment plan financing (Household Finance Corporation</a:t>
            </a:r>
          </a:p>
          <a:p>
            <a:pPr lvl="1"/>
            <a:r>
              <a:rPr lang="en-GB" sz="2400" dirty="0" smtClean="0">
                <a:latin typeface="Arial" panose="020B0604020202020204" pitchFamily="34" charset="0"/>
                <a:cs typeface="Arial" panose="020B0604020202020204" pitchFamily="34" charset="0"/>
              </a:rPr>
              <a:t>States relax limits on interest charged by credit companies</a:t>
            </a:r>
          </a:p>
          <a:p>
            <a:pPr lvl="1"/>
            <a:endParaRPr lang="en-GB" sz="2400" dirty="0" smtClean="0">
              <a:latin typeface="Arial" panose="020B0604020202020204" pitchFamily="34" charset="0"/>
              <a:cs typeface="Arial" panose="020B0604020202020204" pitchFamily="34" charset="0"/>
            </a:endParaRPr>
          </a:p>
          <a:p>
            <a:endParaRPr lang="en-GB" dirty="0"/>
          </a:p>
          <a:p>
            <a:endParaRPr lang="en-GB" dirty="0" smtClean="0"/>
          </a:p>
          <a:p>
            <a:pPr marL="0" indent="0">
              <a:buNone/>
            </a:pPr>
            <a:endParaRPr lang="en-GB" dirty="0"/>
          </a:p>
        </p:txBody>
      </p:sp>
      <p:sp>
        <p:nvSpPr>
          <p:cNvPr id="6" name="TextBox 5"/>
          <p:cNvSpPr txBox="1"/>
          <p:nvPr/>
        </p:nvSpPr>
        <p:spPr>
          <a:xfrm>
            <a:off x="1040275" y="6027003"/>
            <a:ext cx="10454326" cy="830997"/>
          </a:xfrm>
          <a:prstGeom prst="rect">
            <a:avLst/>
          </a:prstGeom>
          <a:solidFill>
            <a:schemeClr val="bg1">
              <a:lumMod val="95000"/>
            </a:schemeClr>
          </a:solidFill>
        </p:spPr>
        <p:txBody>
          <a:bodyPr wrap="square" rtlCol="0">
            <a:spAutoFit/>
          </a:bodyPr>
          <a:lstStyle/>
          <a:p>
            <a:pPr algn="ctr"/>
            <a:r>
              <a:rPr lang="en-GB" sz="2400" dirty="0" smtClean="0">
                <a:latin typeface="Arial" panose="020B0604020202020204" pitchFamily="34" charset="0"/>
                <a:cs typeface="Arial" panose="020B0604020202020204" pitchFamily="34" charset="0"/>
              </a:rPr>
              <a:t>New phenomena : 75% purchases for durable goods on Instalment plans by 1929…no insurance, unemployment…all okay as long as pay continues</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946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874" y="279305"/>
            <a:ext cx="8911687" cy="1280890"/>
          </a:xfrm>
        </p:spPr>
        <p:txBody>
          <a:bodyPr/>
          <a:lstStyle/>
          <a:p>
            <a:r>
              <a:rPr lang="en-GB" dirty="0" smtClean="0"/>
              <a:t>Consumer economy booms</a:t>
            </a:r>
            <a:endParaRPr lang="en-GB" dirty="0"/>
          </a:p>
        </p:txBody>
      </p:sp>
      <p:pic>
        <p:nvPicPr>
          <p:cNvPr id="4" name="Picture 3"/>
          <p:cNvPicPr>
            <a:picLocks noChangeAspect="1"/>
          </p:cNvPicPr>
          <p:nvPr/>
        </p:nvPicPr>
        <p:blipFill>
          <a:blip r:embed="rId2"/>
          <a:stretch>
            <a:fillRect/>
          </a:stretch>
        </p:blipFill>
        <p:spPr>
          <a:xfrm>
            <a:off x="162298" y="903642"/>
            <a:ext cx="10924801" cy="6106210"/>
          </a:xfrm>
          <a:prstGeom prst="rect">
            <a:avLst/>
          </a:prstGeom>
        </p:spPr>
      </p:pic>
    </p:spTree>
    <p:extLst>
      <p:ext uri="{BB962C8B-B14F-4D97-AF65-F5344CB8AC3E}">
        <p14:creationId xmlns:p14="http://schemas.microsoft.com/office/powerpoint/2010/main" val="88445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8750" y="0"/>
            <a:ext cx="11953249" cy="6858000"/>
          </a:xfrm>
          <a:prstGeom prst="rect">
            <a:avLst/>
          </a:prstGeom>
        </p:spPr>
      </p:pic>
    </p:spTree>
    <p:extLst>
      <p:ext uri="{BB962C8B-B14F-4D97-AF65-F5344CB8AC3E}">
        <p14:creationId xmlns:p14="http://schemas.microsoft.com/office/powerpoint/2010/main" val="1766850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549" y="0"/>
            <a:ext cx="11519554" cy="7131377"/>
          </a:xfrm>
          <a:prstGeom prst="rect">
            <a:avLst/>
          </a:prstGeom>
        </p:spPr>
      </p:pic>
    </p:spTree>
    <p:extLst>
      <p:ext uri="{BB962C8B-B14F-4D97-AF65-F5344CB8AC3E}">
        <p14:creationId xmlns:p14="http://schemas.microsoft.com/office/powerpoint/2010/main" val="4193826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888" y="284745"/>
            <a:ext cx="8911687" cy="1280890"/>
          </a:xfrm>
        </p:spPr>
        <p:txBody>
          <a:bodyPr/>
          <a:lstStyle/>
          <a:p>
            <a:r>
              <a:rPr lang="en-GB" dirty="0" smtClean="0"/>
              <a:t>New financial products</a:t>
            </a:r>
            <a:endParaRPr lang="en-GB" dirty="0"/>
          </a:p>
        </p:txBody>
      </p:sp>
      <p:pic>
        <p:nvPicPr>
          <p:cNvPr id="4" name="Picture 3"/>
          <p:cNvPicPr>
            <a:picLocks noChangeAspect="1"/>
          </p:cNvPicPr>
          <p:nvPr/>
        </p:nvPicPr>
        <p:blipFill>
          <a:blip r:embed="rId2"/>
          <a:stretch>
            <a:fillRect/>
          </a:stretch>
        </p:blipFill>
        <p:spPr>
          <a:xfrm>
            <a:off x="122549" y="1329179"/>
            <a:ext cx="12405674" cy="5528822"/>
          </a:xfrm>
          <a:prstGeom prst="rect">
            <a:avLst/>
          </a:prstGeom>
        </p:spPr>
      </p:pic>
    </p:spTree>
    <p:extLst>
      <p:ext uri="{BB962C8B-B14F-4D97-AF65-F5344CB8AC3E}">
        <p14:creationId xmlns:p14="http://schemas.microsoft.com/office/powerpoint/2010/main" val="1376318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339" y="2443483"/>
            <a:ext cx="8911687" cy="1280890"/>
          </a:xfrm>
        </p:spPr>
        <p:txBody>
          <a:bodyPr/>
          <a:lstStyle/>
          <a:p>
            <a:endParaRPr lang="en-GB" dirty="0"/>
          </a:p>
        </p:txBody>
      </p:sp>
      <p:pic>
        <p:nvPicPr>
          <p:cNvPr id="6146" name="Picture 2" descr="Westinghouse Electric Comp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3" y="0"/>
            <a:ext cx="11994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362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074" name="Picture 2" descr="Yellowstone Park Luggage 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34911"/>
            <a:ext cx="12349113" cy="562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674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975" y="71660"/>
            <a:ext cx="8911687" cy="680815"/>
          </a:xfrm>
        </p:spPr>
        <p:txBody>
          <a:bodyPr/>
          <a:lstStyle/>
          <a:p>
            <a:pPr algn="ctr"/>
            <a:r>
              <a:rPr lang="en-GB" dirty="0" smtClean="0"/>
              <a:t>Prohibition</a:t>
            </a:r>
            <a:endParaRPr lang="en-GB" dirty="0"/>
          </a:p>
        </p:txBody>
      </p:sp>
      <p:sp>
        <p:nvSpPr>
          <p:cNvPr id="3" name="Content Placeholder 2"/>
          <p:cNvSpPr>
            <a:spLocks noGrp="1"/>
          </p:cNvSpPr>
          <p:nvPr>
            <p:ph idx="1"/>
          </p:nvPr>
        </p:nvSpPr>
        <p:spPr>
          <a:xfrm>
            <a:off x="882127" y="793040"/>
            <a:ext cx="11202297" cy="5638800"/>
          </a:xfrm>
        </p:spPr>
        <p:txBody>
          <a:bodyPr>
            <a:normAutofit fontScale="85000" lnSpcReduction="20000"/>
          </a:bodyPr>
          <a:lstStyle/>
          <a:p>
            <a:r>
              <a:rPr lang="en-GB" sz="2800" dirty="0" smtClean="0">
                <a:latin typeface="Arial" panose="020B0604020202020204" pitchFamily="34" charset="0"/>
                <a:cs typeface="Arial" panose="020B0604020202020204" pitchFamily="34" charset="0"/>
              </a:rPr>
              <a:t>18</a:t>
            </a:r>
            <a:r>
              <a:rPr lang="en-GB" sz="2800" baseline="30000" dirty="0" smtClean="0">
                <a:latin typeface="Arial" panose="020B0604020202020204" pitchFamily="34" charset="0"/>
                <a:cs typeface="Arial" panose="020B0604020202020204" pitchFamily="34" charset="0"/>
              </a:rPr>
              <a:t>th</a:t>
            </a:r>
            <a:r>
              <a:rPr lang="en-GB" sz="2800" dirty="0" smtClean="0">
                <a:latin typeface="Arial" panose="020B0604020202020204" pitchFamily="34" charset="0"/>
                <a:cs typeface="Arial" panose="020B0604020202020204" pitchFamily="34" charset="0"/>
              </a:rPr>
              <a:t> Amendment ratified January 16th 1919: alcohol banned  January 1</a:t>
            </a:r>
            <a:r>
              <a:rPr lang="en-GB" sz="2800" baseline="30000" dirty="0" smtClean="0">
                <a:latin typeface="Arial" panose="020B0604020202020204" pitchFamily="34" charset="0"/>
                <a:cs typeface="Arial" panose="020B0604020202020204" pitchFamily="34" charset="0"/>
              </a:rPr>
              <a:t>st</a:t>
            </a:r>
            <a:r>
              <a:rPr lang="en-GB" sz="2800" dirty="0" smtClean="0">
                <a:latin typeface="Arial" panose="020B0604020202020204" pitchFamily="34" charset="0"/>
                <a:cs typeface="Arial" panose="020B0604020202020204" pitchFamily="34" charset="0"/>
              </a:rPr>
              <a:t>, 1920</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Political view “</a:t>
            </a:r>
            <a:r>
              <a:rPr lang="en-GB" sz="2800" dirty="0">
                <a:latin typeface="Arial" panose="020B0604020202020204" pitchFamily="34" charset="0"/>
                <a:cs typeface="Arial" panose="020B0604020202020204" pitchFamily="34" charset="0"/>
              </a:rPr>
              <a:t>"there is as much chance of repealing the Eighteenth Amendment as there is for a humming-bird to fly to the planet Mars with the </a:t>
            </a:r>
            <a:r>
              <a:rPr lang="en-GB" sz="2800" dirty="0">
                <a:latin typeface="Arial" panose="020B0604020202020204" pitchFamily="34" charset="0"/>
                <a:cs typeface="Arial" panose="020B0604020202020204" pitchFamily="34" charset="0"/>
                <a:hlinkClick r:id="rId2" tooltip="Washington Monument"/>
              </a:rPr>
              <a:t>Washington Monument</a:t>
            </a:r>
            <a:r>
              <a:rPr lang="en-GB" sz="2800" dirty="0">
                <a:latin typeface="Arial" panose="020B0604020202020204" pitchFamily="34" charset="0"/>
                <a:cs typeface="Arial" panose="020B0604020202020204" pitchFamily="34" charset="0"/>
              </a:rPr>
              <a:t> tied to its tail."</a:t>
            </a:r>
            <a:r>
              <a:rPr lang="en-GB" sz="2800" baseline="30000" dirty="0">
                <a:latin typeface="Arial" panose="020B0604020202020204" pitchFamily="34" charset="0"/>
                <a:cs typeface="Arial" panose="020B0604020202020204" pitchFamily="34" charset="0"/>
                <a:hlinkClick r:id="rId3"/>
              </a:rPr>
              <a:t>[69]</a:t>
            </a:r>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Religious view: Billy Sunday: “The </a:t>
            </a:r>
            <a:r>
              <a:rPr lang="en-GB" sz="2800" dirty="0">
                <a:latin typeface="Arial" panose="020B0604020202020204" pitchFamily="34" charset="0"/>
                <a:cs typeface="Arial" panose="020B0604020202020204" pitchFamily="34" charset="0"/>
              </a:rPr>
              <a:t>slums will soon be only a memory. We will turn our prisons into 	factories and our jails into storehouses and corncribs. Men will walk upright 	now, women will smile, and the children will laugh. Hell will be forever for rent.”</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Initial response</a:t>
            </a:r>
          </a:p>
          <a:p>
            <a:pPr lvl="1"/>
            <a:r>
              <a:rPr lang="en-GB" sz="2800" dirty="0" smtClean="0">
                <a:latin typeface="Arial" panose="020B0604020202020204" pitchFamily="34" charset="0"/>
                <a:cs typeface="Arial" panose="020B0604020202020204" pitchFamily="34" charset="0"/>
              </a:rPr>
              <a:t>Enthusiastic endorsement/ rise of private clubs “Speakeasies”</a:t>
            </a:r>
          </a:p>
          <a:p>
            <a:pPr lvl="1"/>
            <a:r>
              <a:rPr lang="en-GB" sz="2800" dirty="0" smtClean="0">
                <a:latin typeface="Arial" panose="020B0604020202020204" pitchFamily="34" charset="0"/>
                <a:cs typeface="Arial" panose="020B0604020202020204" pitchFamily="34" charset="0"/>
              </a:rPr>
              <a:t>Affluent resort to stockpiles, build cellars, secure “medical exemption”</a:t>
            </a:r>
          </a:p>
          <a:p>
            <a:pPr lvl="1"/>
            <a:r>
              <a:rPr lang="en-GB" sz="2800" dirty="0" smtClean="0">
                <a:latin typeface="Arial" panose="020B0604020202020204" pitchFamily="34" charset="0"/>
                <a:cs typeface="Arial" panose="020B0604020202020204" pitchFamily="34" charset="0"/>
              </a:rPr>
              <a:t>Wealthy Travel to Canada and Cuba ….the poor to Mexico</a:t>
            </a:r>
          </a:p>
          <a:p>
            <a:pPr lvl="1"/>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a:p>
        </p:txBody>
      </p:sp>
      <p:sp>
        <p:nvSpPr>
          <p:cNvPr id="4" name="TextBox 3"/>
          <p:cNvSpPr txBox="1"/>
          <p:nvPr/>
        </p:nvSpPr>
        <p:spPr>
          <a:xfrm>
            <a:off x="4762500" y="6296025"/>
            <a:ext cx="4006225"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Enter the criminals</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5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964" y="1"/>
            <a:ext cx="11994036" cy="6858000"/>
          </a:xfrm>
          <a:prstGeom prst="rect">
            <a:avLst/>
          </a:prstGeom>
        </p:spPr>
      </p:pic>
    </p:spTree>
    <p:extLst>
      <p:ext uri="{BB962C8B-B14F-4D97-AF65-F5344CB8AC3E}">
        <p14:creationId xmlns:p14="http://schemas.microsoft.com/office/powerpoint/2010/main" val="25169066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167" y="312138"/>
            <a:ext cx="8911687" cy="1280890"/>
          </a:xfrm>
        </p:spPr>
        <p:txBody>
          <a:bodyPr/>
          <a:lstStyle/>
          <a:p>
            <a:r>
              <a:rPr lang="en-GB" dirty="0" smtClean="0"/>
              <a:t>Boom in professional sports</a:t>
            </a:r>
            <a:endParaRPr lang="en-GB" dirty="0"/>
          </a:p>
        </p:txBody>
      </p:sp>
      <p:pic>
        <p:nvPicPr>
          <p:cNvPr id="4098" name="Picture 2" descr="Ruth And Gehrig Barnstor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1369"/>
            <a:ext cx="11184871" cy="5986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90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3562" y="2444926"/>
            <a:ext cx="8911687" cy="1280890"/>
          </a:xfrm>
        </p:spPr>
        <p:txBody>
          <a:bodyPr/>
          <a:lstStyle/>
          <a:p>
            <a:pPr algn="ctr"/>
            <a:r>
              <a:rPr lang="en-GB" dirty="0" smtClean="0"/>
              <a:t>This is a time of heroes</a:t>
            </a:r>
            <a:endParaRPr lang="en-GB" dirty="0"/>
          </a:p>
        </p:txBody>
      </p:sp>
    </p:spTree>
    <p:extLst>
      <p:ext uri="{BB962C8B-B14F-4D97-AF65-F5344CB8AC3E}">
        <p14:creationId xmlns:p14="http://schemas.microsoft.com/office/powerpoint/2010/main" val="333419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7449" y="247038"/>
            <a:ext cx="8911687" cy="1280890"/>
          </a:xfrm>
        </p:spPr>
        <p:txBody>
          <a:bodyPr/>
          <a:lstStyle/>
          <a:p>
            <a:r>
              <a:rPr lang="en-GB" dirty="0" smtClean="0"/>
              <a:t>Charles Lindbergh (1902-1974)</a:t>
            </a:r>
            <a:br>
              <a:rPr lang="en-GB" dirty="0" smtClean="0"/>
            </a:br>
            <a:r>
              <a:rPr lang="en-GB" dirty="0" smtClean="0"/>
              <a:t>….first solo flight across the Atlantic</a:t>
            </a:r>
            <a:endParaRPr lang="en-GB" dirty="0"/>
          </a:p>
        </p:txBody>
      </p:sp>
      <p:pic>
        <p:nvPicPr>
          <p:cNvPr id="819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1525"/>
            <a:ext cx="12192000" cy="541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884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79" y="256464"/>
            <a:ext cx="10703334" cy="1280890"/>
          </a:xfrm>
        </p:spPr>
        <p:txBody>
          <a:bodyPr>
            <a:normAutofit fontScale="90000"/>
          </a:bodyPr>
          <a:lstStyle/>
          <a:p>
            <a:r>
              <a:rPr lang="en-GB" dirty="0" smtClean="0"/>
              <a:t>George Herman (Babe) Ruth (1895-1948)</a:t>
            </a:r>
            <a:br>
              <a:rPr lang="en-GB" dirty="0" smtClean="0"/>
            </a:br>
            <a:r>
              <a:rPr lang="en-GB" dirty="0" smtClean="0"/>
              <a:t>…baseball player, superstar &amp; highest paid athlete </a:t>
            </a:r>
            <a:endParaRPr lang="en-GB" dirty="0"/>
          </a:p>
        </p:txBody>
      </p:sp>
      <p:pic>
        <p:nvPicPr>
          <p:cNvPr id="4" name="Picture 3"/>
          <p:cNvPicPr>
            <a:picLocks noChangeAspect="1"/>
          </p:cNvPicPr>
          <p:nvPr/>
        </p:nvPicPr>
        <p:blipFill>
          <a:blip r:embed="rId2"/>
          <a:stretch>
            <a:fillRect/>
          </a:stretch>
        </p:blipFill>
        <p:spPr>
          <a:xfrm>
            <a:off x="182880" y="1272619"/>
            <a:ext cx="11897958" cy="5660795"/>
          </a:xfrm>
          <a:prstGeom prst="rect">
            <a:avLst/>
          </a:prstGeom>
        </p:spPr>
      </p:pic>
    </p:spTree>
    <p:extLst>
      <p:ext uri="{BB962C8B-B14F-4D97-AF65-F5344CB8AC3E}">
        <p14:creationId xmlns:p14="http://schemas.microsoft.com/office/powerpoint/2010/main" val="2879646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409" y="0"/>
            <a:ext cx="9072496" cy="1280890"/>
          </a:xfrm>
        </p:spPr>
        <p:txBody>
          <a:bodyPr/>
          <a:lstStyle/>
          <a:p>
            <a:r>
              <a:rPr lang="en-GB" dirty="0" smtClean="0"/>
              <a:t>Richard Byrd (1888-1957(</a:t>
            </a:r>
            <a:br>
              <a:rPr lang="en-GB" dirty="0" smtClean="0"/>
            </a:br>
            <a:r>
              <a:rPr lang="en-GB" dirty="0" smtClean="0"/>
              <a:t>…first to fly over north and south poles</a:t>
            </a:r>
            <a:endParaRPr lang="en-GB" dirty="0"/>
          </a:p>
        </p:txBody>
      </p:sp>
      <p:pic>
        <p:nvPicPr>
          <p:cNvPr id="1024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22" y="1282045"/>
            <a:ext cx="12192000" cy="575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0910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016" y="209331"/>
            <a:ext cx="10755984" cy="1280890"/>
          </a:xfrm>
        </p:spPr>
        <p:txBody>
          <a:bodyPr/>
          <a:lstStyle/>
          <a:p>
            <a:r>
              <a:rPr lang="en-GB" dirty="0" smtClean="0"/>
              <a:t>Amelia Earhart (1897-1938?)</a:t>
            </a:r>
            <a:br>
              <a:rPr lang="en-GB" dirty="0" smtClean="0"/>
            </a:br>
            <a:r>
              <a:rPr lang="en-GB" dirty="0" smtClean="0"/>
              <a:t>…first woman to fly across Atlantic</a:t>
            </a:r>
            <a:endParaRPr lang="en-GB" dirty="0"/>
          </a:p>
        </p:txBody>
      </p:sp>
      <p:pic>
        <p:nvPicPr>
          <p:cNvPr id="11266" name="Picture 2" descr="https://upload.wikimedia.org/wikipedia/commons/thumb/7/72/Amelia_Earhart_standing_under_nose_of_her_Lockheed_Model_10-E_Electra%2C_small_%28cropped%29.jpg/220px-Amelia_Earhart_standing_under_nose_of_her_Lockheed_Model_10-E_Electra%2C_small_%28crop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792" y="1333949"/>
            <a:ext cx="10983556" cy="552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7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778" y="171624"/>
            <a:ext cx="11786646" cy="1280890"/>
          </a:xfrm>
        </p:spPr>
        <p:txBody>
          <a:bodyPr>
            <a:normAutofit/>
          </a:bodyPr>
          <a:lstStyle/>
          <a:p>
            <a:r>
              <a:rPr lang="en-GB" dirty="0" smtClean="0"/>
              <a:t>The new President Hoover: all American hero self 			made man, industrialist, humanitarian. </a:t>
            </a:r>
            <a:endParaRPr lang="en-GB" dirty="0"/>
          </a:p>
        </p:txBody>
      </p:sp>
      <p:pic>
        <p:nvPicPr>
          <p:cNvPr id="4" name="Picture 2" descr="https://upload.wikimedia.org/wikipedia/commons/thumb/5/57/President_Hoover_portrait.jpg/220px-President_Hoover_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4021"/>
            <a:ext cx="4751109" cy="54439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58979" y="1616885"/>
            <a:ext cx="6096000" cy="4524315"/>
          </a:xfrm>
          <a:prstGeom prst="rect">
            <a:avLst/>
          </a:prstGeom>
        </p:spPr>
        <p:txBody>
          <a:bodyPr>
            <a:spAutoFit/>
          </a:bodyPr>
          <a:lstStyle/>
          <a:p>
            <a:r>
              <a:rPr lang="en-GB" dirty="0" smtClean="0">
                <a:solidFill>
                  <a:srgbClr val="000000"/>
                </a:solidFill>
                <a:latin typeface="arial" panose="020B0604020202020204" pitchFamily="34" charset="0"/>
              </a:rPr>
              <a:t>“</a:t>
            </a:r>
            <a:r>
              <a:rPr lang="en-GB" sz="2400" dirty="0" smtClean="0">
                <a:solidFill>
                  <a:srgbClr val="000000"/>
                </a:solidFill>
                <a:latin typeface="arial" panose="020B0604020202020204" pitchFamily="34" charset="0"/>
              </a:rPr>
              <a:t>Ours </a:t>
            </a:r>
            <a:r>
              <a:rPr lang="en-GB" sz="2400" dirty="0">
                <a:solidFill>
                  <a:srgbClr val="000000"/>
                </a:solidFill>
                <a:latin typeface="arial" panose="020B0604020202020204" pitchFamily="34" charset="0"/>
              </a:rPr>
              <a:t>is a land rich in resources; stimulating in its glorious beauty; filled with millions of happy homes; blessed with comfort and opportunity. In no nation are the institutions of progress more advanced. In no nation are the fruits of accomplishment more secure. In no nation is the government more worthy of respect. No country is more loved by its people. I have an abiding faith in their capacity, integrity and high purpose. I have no fears for the future of our country. It is bright with hope</a:t>
            </a:r>
            <a:r>
              <a:rPr lang="en-GB" sz="2400" dirty="0" smtClean="0">
                <a:solidFill>
                  <a:srgbClr val="000000"/>
                </a:solidFill>
                <a:latin typeface="arial" panose="020B0604020202020204" pitchFamily="34" charset="0"/>
              </a:rPr>
              <a:t>.”</a:t>
            </a:r>
            <a:endParaRPr lang="en-GB" sz="2400" dirty="0"/>
          </a:p>
        </p:txBody>
      </p:sp>
    </p:spTree>
    <p:extLst>
      <p:ext uri="{BB962C8B-B14F-4D97-AF65-F5344CB8AC3E}">
        <p14:creationId xmlns:p14="http://schemas.microsoft.com/office/powerpoint/2010/main" val="25665912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631" y="2632019"/>
            <a:ext cx="10203713" cy="1280890"/>
          </a:xfrm>
        </p:spPr>
        <p:txBody>
          <a:bodyPr>
            <a:normAutofit fontScale="90000"/>
          </a:bodyPr>
          <a:lstStyle/>
          <a:p>
            <a:r>
              <a:rPr lang="en-GB" dirty="0" smtClean="0"/>
              <a:t>What could possible go wrong?</a:t>
            </a:r>
            <a:br>
              <a:rPr lang="en-GB" dirty="0" smtClean="0"/>
            </a:br>
            <a:r>
              <a:rPr lang="en-GB" dirty="0" smtClean="0"/>
              <a:t>….see next talk : Great Depression &amp; New Deal</a:t>
            </a:r>
            <a:endParaRPr lang="en-GB" dirty="0"/>
          </a:p>
        </p:txBody>
      </p:sp>
    </p:spTree>
    <p:extLst>
      <p:ext uri="{BB962C8B-B14F-4D97-AF65-F5344CB8AC3E}">
        <p14:creationId xmlns:p14="http://schemas.microsoft.com/office/powerpoint/2010/main" val="359414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25" y="71660"/>
            <a:ext cx="10199150" cy="1280890"/>
          </a:xfrm>
        </p:spPr>
        <p:txBody>
          <a:bodyPr/>
          <a:lstStyle/>
          <a:p>
            <a:r>
              <a:rPr lang="en-GB" dirty="0" smtClean="0"/>
              <a:t>Supporting Prohibition …The “wets” &amp; KKK</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753035"/>
            <a:ext cx="11925300" cy="610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606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096" y="90934"/>
            <a:ext cx="8911687" cy="1280890"/>
          </a:xfrm>
        </p:spPr>
        <p:txBody>
          <a:bodyPr/>
          <a:lstStyle/>
          <a:p>
            <a:r>
              <a:rPr lang="en-GB" dirty="0" smtClean="0"/>
              <a:t>Enforcement enthusiastic….at first</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49" y="978947"/>
            <a:ext cx="12169775" cy="596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974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6376" y="86228"/>
            <a:ext cx="9729601" cy="1280890"/>
          </a:xfrm>
        </p:spPr>
        <p:txBody>
          <a:bodyPr/>
          <a:lstStyle/>
          <a:p>
            <a:pPr algn="ctr"/>
            <a:r>
              <a:rPr lang="en-GB" dirty="0" smtClean="0"/>
              <a:t>Restaurants comply…..at first</a:t>
            </a:r>
            <a:endParaRPr lang="en-GB" dirty="0"/>
          </a:p>
        </p:txBody>
      </p:sp>
      <p:pic>
        <p:nvPicPr>
          <p:cNvPr id="5122" name="Picture 2" descr="USA, New York, New York City:: USA population Prohibition of alcohol, USA 1920-1933: New York restaurant with a sign in the shop window: 'No Booze Sold Here - Booze Hounds Please Stay Out' - 1929 - Vintage property of ullstein b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73798"/>
            <a:ext cx="12001500" cy="529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056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165" y="0"/>
            <a:ext cx="8911687" cy="1280890"/>
          </a:xfrm>
        </p:spPr>
        <p:txBody>
          <a:bodyPr/>
          <a:lstStyle/>
          <a:p>
            <a:pPr algn="ctr"/>
            <a:r>
              <a:rPr lang="en-GB" dirty="0" smtClean="0"/>
              <a:t>Prohibition impact (1) </a:t>
            </a:r>
            <a:endParaRPr lang="en-GB" dirty="0"/>
          </a:p>
        </p:txBody>
      </p:sp>
      <p:sp>
        <p:nvSpPr>
          <p:cNvPr id="3" name="Content Placeholder 2"/>
          <p:cNvSpPr>
            <a:spLocks noGrp="1"/>
          </p:cNvSpPr>
          <p:nvPr>
            <p:ph idx="1"/>
          </p:nvPr>
        </p:nvSpPr>
        <p:spPr>
          <a:xfrm>
            <a:off x="408790" y="1274896"/>
            <a:ext cx="12328263" cy="3856504"/>
          </a:xfrm>
        </p:spPr>
        <p:txBody>
          <a:bodyPr>
            <a:noAutofit/>
          </a:bodyPr>
          <a:lstStyle/>
          <a:p>
            <a:pPr lvl="1"/>
            <a:r>
              <a:rPr lang="en-GB" sz="2400" dirty="0" smtClean="0">
                <a:latin typeface="Arial" panose="020B0604020202020204" pitchFamily="34" charset="0"/>
                <a:cs typeface="Arial" panose="020B0604020202020204" pitchFamily="34" charset="0"/>
              </a:rPr>
              <a:t>Economic</a:t>
            </a:r>
          </a:p>
          <a:p>
            <a:pPr lvl="2"/>
            <a:r>
              <a:rPr lang="en-GB" sz="2200" dirty="0" smtClean="0">
                <a:latin typeface="Arial" panose="020B0604020202020204" pitchFamily="34" charset="0"/>
                <a:cs typeface="Arial" panose="020B0604020202020204" pitchFamily="34" charset="0"/>
              </a:rPr>
              <a:t>250,000 </a:t>
            </a:r>
            <a:r>
              <a:rPr lang="en-GB" sz="2200" dirty="0">
                <a:latin typeface="Arial" panose="020B0604020202020204" pitchFamily="34" charset="0"/>
                <a:cs typeface="Arial" panose="020B0604020202020204" pitchFamily="34" charset="0"/>
              </a:rPr>
              <a:t>jobs </a:t>
            </a:r>
            <a:r>
              <a:rPr lang="en-GB" sz="2200" dirty="0" smtClean="0">
                <a:latin typeface="Arial" panose="020B0604020202020204" pitchFamily="34" charset="0"/>
                <a:cs typeface="Arial" panose="020B0604020202020204" pitchFamily="34" charset="0"/>
              </a:rPr>
              <a:t>lost, Restaurants closed…uneconomic</a:t>
            </a:r>
          </a:p>
          <a:p>
            <a:pPr lvl="2"/>
            <a:r>
              <a:rPr lang="en-GB" sz="2200" dirty="0" smtClean="0">
                <a:latin typeface="Arial" panose="020B0604020202020204" pitchFamily="34" charset="0"/>
                <a:cs typeface="Arial" panose="020B0604020202020204" pitchFamily="34" charset="0"/>
              </a:rPr>
              <a:t>Loss </a:t>
            </a:r>
            <a:r>
              <a:rPr lang="en-GB" sz="2200" dirty="0">
                <a:latin typeface="Arial" panose="020B0604020202020204" pitchFamily="34" charset="0"/>
                <a:cs typeface="Arial" panose="020B0604020202020204" pitchFamily="34" charset="0"/>
              </a:rPr>
              <a:t>of taxable income (New York lose 75% of State </a:t>
            </a:r>
            <a:r>
              <a:rPr lang="en-GB" sz="2200" dirty="0" smtClean="0">
                <a:latin typeface="Arial" panose="020B0604020202020204" pitchFamily="34" charset="0"/>
                <a:cs typeface="Arial" panose="020B0604020202020204" pitchFamily="34" charset="0"/>
              </a:rPr>
              <a:t>Revenue</a:t>
            </a:r>
          </a:p>
          <a:p>
            <a:pPr lvl="2"/>
            <a:r>
              <a:rPr lang="en-GB" sz="2200" dirty="0" smtClean="0">
                <a:latin typeface="Arial" panose="020B0604020202020204" pitchFamily="34" charset="0"/>
                <a:cs typeface="Arial" panose="020B0604020202020204" pitchFamily="34" charset="0"/>
              </a:rPr>
              <a:t>“</a:t>
            </a:r>
            <a:r>
              <a:rPr lang="en-GB" sz="2200" dirty="0">
                <a:latin typeface="Arial" panose="020B0604020202020204" pitchFamily="34" charset="0"/>
                <a:cs typeface="Arial" panose="020B0604020202020204" pitchFamily="34" charset="0"/>
              </a:rPr>
              <a:t>Shadow economy” </a:t>
            </a:r>
            <a:r>
              <a:rPr lang="en-GB" sz="2200" dirty="0" smtClean="0">
                <a:latin typeface="Arial" panose="020B0604020202020204" pitchFamily="34" charset="0"/>
                <a:cs typeface="Arial" panose="020B0604020202020204" pitchFamily="34" charset="0"/>
              </a:rPr>
              <a:t>worth $15BN </a:t>
            </a:r>
            <a:r>
              <a:rPr lang="en-GB" sz="2200" dirty="0">
                <a:latin typeface="Arial" panose="020B0604020202020204" pitchFamily="34" charset="0"/>
                <a:cs typeface="Arial" panose="020B0604020202020204" pitchFamily="34" charset="0"/>
              </a:rPr>
              <a:t>develops per year (20% of </a:t>
            </a:r>
            <a:r>
              <a:rPr lang="en-GB" sz="2200" dirty="0" smtClean="0">
                <a:latin typeface="Arial" panose="020B0604020202020204" pitchFamily="34" charset="0"/>
                <a:cs typeface="Arial" panose="020B0604020202020204" pitchFamily="34" charset="0"/>
              </a:rPr>
              <a:t>economy)</a:t>
            </a:r>
          </a:p>
          <a:p>
            <a:pPr lvl="2"/>
            <a:r>
              <a:rPr lang="en-GB" sz="2200" dirty="0" smtClean="0">
                <a:latin typeface="Arial" panose="020B0604020202020204" pitchFamily="34" charset="0"/>
                <a:cs typeface="Arial" panose="020B0604020202020204" pitchFamily="34" charset="0"/>
              </a:rPr>
              <a:t>$</a:t>
            </a:r>
            <a:r>
              <a:rPr lang="en-GB" sz="2200" dirty="0">
                <a:latin typeface="Arial" panose="020B0604020202020204" pitchFamily="34" charset="0"/>
                <a:cs typeface="Arial" panose="020B0604020202020204" pitchFamily="34" charset="0"/>
              </a:rPr>
              <a:t>300 million spent on </a:t>
            </a:r>
            <a:r>
              <a:rPr lang="en-GB" sz="2200" dirty="0" smtClean="0">
                <a:latin typeface="Arial" panose="020B0604020202020204" pitchFamily="34" charset="0"/>
                <a:cs typeface="Arial" panose="020B0604020202020204" pitchFamily="34" charset="0"/>
              </a:rPr>
              <a:t>enforcement, 3,000 agents, birth of FBI</a:t>
            </a:r>
          </a:p>
          <a:p>
            <a:pPr lvl="1"/>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Health</a:t>
            </a:r>
          </a:p>
          <a:p>
            <a:pPr lvl="2"/>
            <a:r>
              <a:rPr lang="en-GB" sz="2200" dirty="0" smtClean="0">
                <a:latin typeface="Arial" panose="020B0604020202020204" pitchFamily="34" charset="0"/>
                <a:cs typeface="Arial" panose="020B0604020202020204" pitchFamily="34" charset="0"/>
              </a:rPr>
              <a:t>50% reduction in alcohol consumption …rising to 30% by late 20’s</a:t>
            </a:r>
          </a:p>
          <a:p>
            <a:pPr lvl="2"/>
            <a:r>
              <a:rPr lang="en-GB" sz="2200" dirty="0" smtClean="0">
                <a:latin typeface="Arial" panose="020B0604020202020204" pitchFamily="34" charset="0"/>
                <a:cs typeface="Arial" panose="020B0604020202020204" pitchFamily="34" charset="0"/>
              </a:rPr>
              <a:t>Shift to spirits /hard liquor…easier to transport</a:t>
            </a:r>
          </a:p>
          <a:p>
            <a:pPr lvl="2"/>
            <a:r>
              <a:rPr lang="en-GB" sz="2200" dirty="0" smtClean="0">
                <a:latin typeface="Arial" panose="020B0604020202020204" pitchFamily="34" charset="0"/>
                <a:cs typeface="Arial" panose="020B0604020202020204" pitchFamily="34" charset="0"/>
              </a:rPr>
              <a:t>Disastrous experiment to “de-nature” liquor….10,000 poisoned by Govt programme to contaminate stocks</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719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3" y="81745"/>
            <a:ext cx="11553713" cy="1280890"/>
          </a:xfrm>
        </p:spPr>
        <p:txBody>
          <a:bodyPr/>
          <a:lstStyle/>
          <a:p>
            <a:pPr algn="ctr"/>
            <a:r>
              <a:rPr lang="en-GB" dirty="0" smtClean="0"/>
              <a:t>Hiding the booze</a:t>
            </a:r>
            <a:r>
              <a:rPr lang="en-GB" dirty="0"/>
              <a:t/>
            </a:r>
            <a:br>
              <a:rPr lang="en-GB" dirty="0"/>
            </a:br>
            <a:r>
              <a:rPr lang="en-GB" sz="3200" dirty="0" smtClean="0">
                <a:latin typeface="Arial" panose="020B0604020202020204" pitchFamily="34" charset="0"/>
                <a:cs typeface="Arial" panose="020B0604020202020204" pitchFamily="34" charset="0"/>
              </a:rPr>
              <a:t>(illegal to sell and deliver….not to drink!)</a:t>
            </a:r>
            <a:endParaRPr lang="en-GB" sz="3200" dirty="0">
              <a:latin typeface="Arial" panose="020B0604020202020204" pitchFamily="34" charset="0"/>
              <a:cs typeface="Arial" panose="020B0604020202020204" pitchFamily="34" charset="0"/>
            </a:endParaRPr>
          </a:p>
        </p:txBody>
      </p:sp>
      <p:pic>
        <p:nvPicPr>
          <p:cNvPr id="4098" name="Picture 2" descr="Woman Demonstrating Flask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55" y="1785769"/>
            <a:ext cx="11763375" cy="5171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38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oman Modeling Thigh Flas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 y="0"/>
            <a:ext cx="12114530" cy="689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9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61789</TotalTime>
  <Words>825</Words>
  <Application>Microsoft Office PowerPoint</Application>
  <PresentationFormat>Widescreen</PresentationFormat>
  <Paragraphs>141</Paragraphs>
  <Slides>38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vt:lpstr>
      <vt:lpstr>Calibri</vt:lpstr>
      <vt:lpstr>Century Gothic</vt:lpstr>
      <vt:lpstr>Wingdings 3</vt:lpstr>
      <vt:lpstr>Wisp</vt:lpstr>
      <vt:lpstr>American History </vt:lpstr>
      <vt:lpstr>Gangsterism ….problems of prohibition</vt:lpstr>
      <vt:lpstr>Prohibition</vt:lpstr>
      <vt:lpstr>Supporting Prohibition …The “wets” &amp; KKK</vt:lpstr>
      <vt:lpstr>Enforcement enthusiastic….at first</vt:lpstr>
      <vt:lpstr>Restaurants comply…..at first</vt:lpstr>
      <vt:lpstr>Prohibition impact (1) </vt:lpstr>
      <vt:lpstr>Hiding the booze (illegal to sell and deliver….not to drink!)</vt:lpstr>
      <vt:lpstr>PowerPoint Presentation</vt:lpstr>
      <vt:lpstr>Speakeasies….10,000 in New York by 1926 ……collapse of enforcement</vt:lpstr>
      <vt:lpstr>Political/ Social Impact</vt:lpstr>
      <vt:lpstr>Invitation to Crime</vt:lpstr>
      <vt:lpstr>Alphonse Gabriel Capone</vt:lpstr>
      <vt:lpstr>A family man</vt:lpstr>
      <vt:lpstr>And  celebrity…..at World Series Baseball game</vt:lpstr>
      <vt:lpstr>The rewards of crime (Capone’s Florida retreat)</vt:lpstr>
      <vt:lpstr>Removal of former boss ..Frankie Vale 1928)</vt:lpstr>
      <vt:lpstr>And rivals …the truce meeting that wasn’t…St Valentines Day Massacre 1928</vt:lpstr>
      <vt:lpstr>Al Capone quotes</vt:lpstr>
      <vt:lpstr>Mobsters …Lucky Luciano. Legs Ed Diamond, Fatty Walsh, …’celebrities” ……..glamorous, lethal, and ruthless</vt:lpstr>
      <vt:lpstr>Prohibition and Crime</vt:lpstr>
      <vt:lpstr>Meanwhile the economy booms</vt:lpstr>
      <vt:lpstr>The Consumer Society …”Buy now pay later” culture emerges</vt:lpstr>
      <vt:lpstr>Consumer economy booms</vt:lpstr>
      <vt:lpstr>PowerPoint Presentation</vt:lpstr>
      <vt:lpstr>PowerPoint Presentation</vt:lpstr>
      <vt:lpstr>New financial products</vt:lpstr>
      <vt:lpstr>PowerPoint Presentation</vt:lpstr>
      <vt:lpstr>PowerPoint Presentation</vt:lpstr>
      <vt:lpstr>PowerPoint Presentation</vt:lpstr>
      <vt:lpstr>Boom in professional sports</vt:lpstr>
      <vt:lpstr>This is a time of heroes</vt:lpstr>
      <vt:lpstr>Charles Lindbergh (1902-1974) ….first solo flight across the Atlantic</vt:lpstr>
      <vt:lpstr>George Herman (Babe) Ruth (1895-1948) …baseball player, superstar &amp; highest paid athlete </vt:lpstr>
      <vt:lpstr>Richard Byrd (1888-1957( …first to fly over north and south poles</vt:lpstr>
      <vt:lpstr>Amelia Earhart (1897-1938?) …first woman to fly across Atlantic</vt:lpstr>
      <vt:lpstr>The new President Hoover: all American hero self    made man, industrialist, humanitarian. </vt:lpstr>
      <vt:lpstr>What could possible go wrong? ….see next talk : Great Depression &amp; New Deal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1909</cp:revision>
  <dcterms:created xsi:type="dcterms:W3CDTF">2023-02-02T12:46:22Z</dcterms:created>
  <dcterms:modified xsi:type="dcterms:W3CDTF">2024-11-18T23:19:18Z</dcterms:modified>
</cp:coreProperties>
</file>